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72" r:id="rId5"/>
    <p:sldId id="273" r:id="rId6"/>
    <p:sldId id="268" r:id="rId7"/>
    <p:sldId id="274" r:id="rId8"/>
    <p:sldId id="275" r:id="rId9"/>
    <p:sldId id="276" r:id="rId10"/>
    <p:sldId id="277" r:id="rId11"/>
    <p:sldId id="279" r:id="rId12"/>
    <p:sldId id="281" r:id="rId13"/>
    <p:sldId id="282" r:id="rId14"/>
    <p:sldId id="283" r:id="rId15"/>
    <p:sldId id="278" r:id="rId16"/>
    <p:sldId id="284" r:id="rId17"/>
    <p:sldId id="271" r:id="rId18"/>
  </p:sldIdLst>
  <p:sldSz cx="9144000" cy="6858000" type="screen4x3"/>
  <p:notesSz cx="6858000" cy="9144000"/>
  <p:embeddedFontLst>
    <p:embeddedFont>
      <p:font typeface="나눔손글씨 펜" panose="03040600000000000000" pitchFamily="66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나눔고딕" panose="020D0604000000000000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3875" autoAdjust="0"/>
  </p:normalViewPr>
  <p:slideViewPr>
    <p:cSldViewPr>
      <p:cViewPr varScale="1">
        <p:scale>
          <a:sx n="68" d="100"/>
          <a:sy n="68" d="100"/>
        </p:scale>
        <p:origin x="14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10.png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4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10.png"/><Relationship Id="rId6" Type="http://schemas.openxmlformats.org/officeDocument/2006/relationships/chartUserShapes" Target="../drawings/drawing1.xml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10.png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14.png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image" Target="../media/image9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87013660440742"/>
          <c:y val="0.19416327192343621"/>
          <c:w val="0.58994270206969934"/>
          <c:h val="0.6896271401036051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2015년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 w="19050">
              <a:solidFill>
                <a:prstClr val="white"/>
              </a:solidFill>
            </a:ln>
          </c:spPr>
          <c:invertIfNegative val="0"/>
          <c:pictureOptions>
            <c:pictureFormat val="stackScale"/>
            <c:pictureStackUnit val="1"/>
          </c:pictureOptions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>
                    <a:latin typeface="+mn-ea"/>
                    <a:ea typeface="+mn-ea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부모님이나 친인척</c:v>
                </c:pt>
                <c:pt idx="1">
                  <c:v>친인척 외 개인</c:v>
                </c:pt>
                <c:pt idx="2">
                  <c:v>어린이집</c:v>
                </c:pt>
                <c:pt idx="3">
                  <c:v>유치원</c:v>
                </c:pt>
                <c:pt idx="4">
                  <c:v>본인이나 배우자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9.2999999999999999E-2</c:v>
                </c:pt>
                <c:pt idx="1">
                  <c:v>1.7999999999999999E-2</c:v>
                </c:pt>
                <c:pt idx="2">
                  <c:v>0.41599999999999998</c:v>
                </c:pt>
                <c:pt idx="3">
                  <c:v>0.19900000000000001</c:v>
                </c:pt>
                <c:pt idx="4">
                  <c:v>0.27400000000000002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0-4D2F-A343-E9B585CB7B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2011년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 w="19050">
              <a:solidFill>
                <a:prstClr val="white"/>
              </a:solidFill>
            </a:ln>
          </c:spPr>
          <c:invertIfNegative val="0"/>
          <c:pictureOptions>
            <c:pictureFormat val="stackScale"/>
          </c:pictureOptions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>
                    <a:latin typeface="+mn-ea"/>
                    <a:ea typeface="+mn-ea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부모님이나 친인척</c:v>
                </c:pt>
                <c:pt idx="1">
                  <c:v>친인척 외 개인</c:v>
                </c:pt>
                <c:pt idx="2">
                  <c:v>어린이집</c:v>
                </c:pt>
                <c:pt idx="3">
                  <c:v>유치원</c:v>
                </c:pt>
                <c:pt idx="4">
                  <c:v>본인이나 배우자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7.3999999999999996E-2</c:v>
                </c:pt>
                <c:pt idx="1">
                  <c:v>1.4E-2</c:v>
                </c:pt>
                <c:pt idx="2">
                  <c:v>0.31900000000000001</c:v>
                </c:pt>
                <c:pt idx="3">
                  <c:v>0.25800000000000001</c:v>
                </c:pt>
                <c:pt idx="4">
                  <c:v>0.33500000000000002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A0-4D2F-A343-E9B585CB7B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9"/>
        <c:axId val="39361920"/>
        <c:axId val="39371904"/>
      </c:barChart>
      <c:catAx>
        <c:axId val="3936192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2400">
                <a:latin typeface="나눔손글씨 펜" pitchFamily="66" charset="-127"/>
                <a:ea typeface="나눔손글씨 펜" pitchFamily="66" charset="-127"/>
              </a:defRPr>
            </a:pPr>
            <a:endParaRPr lang="ko-KR"/>
          </a:p>
        </c:txPr>
        <c:crossAx val="39371904"/>
        <c:crosses val="autoZero"/>
        <c:auto val="1"/>
        <c:lblAlgn val="ctr"/>
        <c:lblOffset val="0"/>
        <c:noMultiLvlLbl val="0"/>
      </c:catAx>
      <c:valAx>
        <c:axId val="39371904"/>
        <c:scaling>
          <c:orientation val="minMax"/>
        </c:scaling>
        <c:delete val="0"/>
        <c:axPos val="b"/>
        <c:majorGridlines>
          <c:spPr>
            <a:ln w="25400" cap="flat">
              <a:solidFill>
                <a:prstClr val="white">
                  <a:alpha val="50000"/>
                </a:prstClr>
              </a:solidFill>
              <a:prstDash val="sysDot"/>
            </a:ln>
          </c:spPr>
        </c:majorGridlines>
        <c:numFmt formatCode="0.00%" sourceLinked="1"/>
        <c:majorTickMark val="out"/>
        <c:minorTickMark val="none"/>
        <c:tickLblPos val="nextTo"/>
        <c:spPr>
          <a:noFill/>
          <a:ln w="22225">
            <a:noFill/>
          </a:ln>
        </c:spPr>
        <c:txPr>
          <a:bodyPr/>
          <a:lstStyle/>
          <a:p>
            <a:pPr>
              <a:defRPr>
                <a:latin typeface="나눔손글씨 펜" pitchFamily="66" charset="-127"/>
                <a:ea typeface="나눔손글씨 펜" pitchFamily="66" charset="-127"/>
              </a:defRPr>
            </a:pPr>
            <a:endParaRPr lang="ko-KR"/>
          </a:p>
        </c:txPr>
        <c:crossAx val="39361920"/>
        <c:crosses val="autoZero"/>
        <c:crossBetween val="between"/>
      </c:valAx>
      <c:spPr>
        <a:ln w="34925"/>
      </c:spPr>
    </c:plotArea>
    <c:legend>
      <c:legendPos val="r"/>
      <c:layout>
        <c:manualLayout>
          <c:xMode val="edge"/>
          <c:yMode val="edge"/>
          <c:x val="0.8995448271593206"/>
          <c:y val="5.1186980655753736E-2"/>
          <c:w val="8.2236120104562563E-2"/>
          <c:h val="0.17316973373032316"/>
        </c:manualLayout>
      </c:layout>
      <c:overlay val="0"/>
      <c:spPr>
        <a:noFill/>
      </c:spPr>
      <c:txPr>
        <a:bodyPr/>
        <a:lstStyle/>
        <a:p>
          <a:pPr>
            <a:defRPr>
              <a:latin typeface="나눔손글씨 펜" pitchFamily="66" charset="-127"/>
              <a:ea typeface="나눔손글씨 펜" pitchFamily="66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 baseline="0">
          <a:solidFill>
            <a:schemeClr val="bg1"/>
          </a:solidFill>
          <a:latin typeface="나눔손글씨 펜 OTF" pitchFamily="66" charset="-127"/>
          <a:ea typeface="나눔손글씨 펜 OTF" pitchFamily="66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01189109499296"/>
          <c:y val="0.15029657432571983"/>
          <c:w val="0.36569415567582436"/>
          <c:h val="0.697835329214116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자녀교육 고민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tile tx="0" ty="0" sx="100000" sy="100000" flip="none" algn="tl"/>
              </a:blipFill>
              <a:ln w="19050">
                <a:solidFill>
                  <a:prstClr val="whit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5-46F3-953A-681E05C1A767}"/>
              </c:ext>
            </c:extLst>
          </c:dPt>
          <c:dPt>
            <c:idx val="1"/>
            <c:bubble3D val="0"/>
            <c:spPr>
              <a:blipFill dpi="0" rotWithShape="1">
                <a:blip xmlns:r="http://schemas.openxmlformats.org/officeDocument/2006/relationships" r:embed="rId2">
                  <a:alphaModFix amt="70000"/>
                </a:blip>
                <a:srcRect/>
                <a:tile tx="0" ty="0" sx="100000" sy="100000" flip="none" algn="tl"/>
              </a:blipFill>
              <a:ln w="19050">
                <a:solidFill>
                  <a:prstClr val="whit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5-46F3-953A-681E05C1A767}"/>
              </c:ext>
            </c:extLst>
          </c:dPt>
          <c:dPt>
            <c:idx val="2"/>
            <c:bubble3D val="0"/>
            <c:spPr>
              <a:blipFill dpi="0" rotWithShape="1">
                <a:blip xmlns:r="http://schemas.openxmlformats.org/officeDocument/2006/relationships" r:embed="rId3">
                  <a:alphaModFix amt="80000"/>
                </a:blip>
                <a:srcRect/>
                <a:tile tx="0" ty="0" sx="100000" sy="100000" flip="none" algn="tl"/>
              </a:blipFill>
              <a:ln w="19050">
                <a:solidFill>
                  <a:prstClr val="whit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B15-46F3-953A-681E05C1A767}"/>
              </c:ext>
            </c:extLst>
          </c:dPt>
          <c:dPt>
            <c:idx val="3"/>
            <c:bubble3D val="0"/>
            <c:spPr>
              <a:blipFill dpi="0" rotWithShape="1">
                <a:blip xmlns:r="http://schemas.openxmlformats.org/officeDocument/2006/relationships" r:embed="rId4"/>
                <a:srcRect/>
                <a:tile tx="0" ty="0" sx="100000" sy="100000" flip="none" algn="tl"/>
              </a:blip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B15-46F3-953A-681E05C1A767}"/>
              </c:ext>
            </c:extLst>
          </c:dPt>
          <c:dLbls>
            <c:dLbl>
              <c:idx val="0"/>
              <c:layout>
                <c:manualLayout>
                  <c:x val="-0.17710793963254592"/>
                  <c:y val="-6.85819389763779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15-46F3-953A-681E05C1A767}"/>
                </c:ext>
              </c:extLst>
            </c:dLbl>
            <c:dLbl>
              <c:idx val="1"/>
              <c:layout>
                <c:manualLayout>
                  <c:x val="0.15992027559055141"/>
                  <c:y val="-7.225344488188978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15-46F3-953A-681E05C1A767}"/>
                </c:ext>
              </c:extLst>
            </c:dLbl>
            <c:dLbl>
              <c:idx val="2"/>
              <c:layout>
                <c:manualLayout>
                  <c:x val="0.11702952755905512"/>
                  <c:y val="0.1343398129921264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15-46F3-953A-681E05C1A767}"/>
                </c:ext>
              </c:extLst>
            </c:dLbl>
            <c:dLbl>
              <c:idx val="3"/>
              <c:layout>
                <c:manualLayout>
                  <c:x val="5.7142142388451445E-2"/>
                  <c:y val="0.1624852362204733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15-46F3-953A-681E05C1A7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1" baseline="0">
                    <a:latin typeface="나눔손글씨 펜" pitchFamily="66" charset="-127"/>
                    <a:ea typeface="나눔손글씨 펜" pitchFamily="66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>
                  <a:solidFill>
                    <a:schemeClr val="bg1"/>
                  </a:solidFill>
                </a:ln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올바른 아이 훈육 방법</c:v>
                </c:pt>
                <c:pt idx="1">
                  <c:v>육아용품 구입비</c:v>
                </c:pt>
                <c:pt idx="2">
                  <c:v>가사와 육가에 무심한 남편</c:v>
                </c:pt>
                <c:pt idx="3">
                  <c:v>적절한 교육 시기에 대한 고민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0.62</c:v>
                </c:pt>
                <c:pt idx="1">
                  <c:v>0.17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15-46F3-953A-681E05C1A76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egendEntry>
        <c:idx val="4"/>
        <c:delete val="1"/>
      </c:legendEntry>
      <c:layout>
        <c:manualLayout>
          <c:xMode val="edge"/>
          <c:yMode val="edge"/>
          <c:x val="0.53483880745615464"/>
          <c:y val="0.10499655511811058"/>
          <c:w val="0.43209160459829932"/>
          <c:h val="0.73027628570736169"/>
        </c:manualLayout>
      </c:layout>
      <c:overlay val="0"/>
      <c:txPr>
        <a:bodyPr/>
        <a:lstStyle/>
        <a:p>
          <a:pPr>
            <a:defRPr sz="3200">
              <a:latin typeface="나눔손글씨 펜" pitchFamily="66" charset="-127"/>
              <a:ea typeface="나눔손글씨 펜" pitchFamily="66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 baseline="0">
          <a:solidFill>
            <a:schemeClr val="bg1"/>
          </a:solidFill>
          <a:latin typeface="나눔손글씨 펜 OTF" pitchFamily="66" charset="-127"/>
          <a:ea typeface="나눔손글씨 펜 OTF" pitchFamily="66" charset="-127"/>
        </a:defRPr>
      </a:pPr>
      <a:endParaRPr lang="ko-KR"/>
    </a:p>
  </c:tx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0138570461868E-2"/>
          <c:y val="0.26632591819063584"/>
          <c:w val="0.48313387338753638"/>
          <c:h val="0.7218750000000000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ln>
              <a:noFill/>
            </a:ln>
            <a:effectLst/>
          </c:spPr>
          <c:explosion val="1"/>
          <c:dPt>
            <c:idx val="0"/>
            <c:bubble3D val="0"/>
            <c:spPr>
              <a:blipFill>
                <a:blip xmlns:r="http://schemas.openxmlformats.org/officeDocument/2006/relationships" r:embed="rId1"/>
                <a:tile tx="0" ty="0" sx="100000" sy="100000" flip="none" algn="tl"/>
              </a:blipFill>
              <a:ln w="19050">
                <a:solidFill>
                  <a:prstClr val="whit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6B-4167-84BA-8843AFD17653}"/>
              </c:ext>
            </c:extLst>
          </c:dPt>
          <c:dPt>
            <c:idx val="1"/>
            <c:bubble3D val="0"/>
            <c:spPr>
              <a:blipFill dpi="0" rotWithShape="1">
                <a:blip xmlns:r="http://schemas.openxmlformats.org/officeDocument/2006/relationships" r:embed="rId2">
                  <a:alphaModFix amt="70000"/>
                </a:blip>
                <a:srcRect/>
                <a:tile tx="0" ty="0" sx="100000" sy="100000" flip="none" algn="tl"/>
              </a:blipFill>
              <a:ln w="19050">
                <a:solidFill>
                  <a:prstClr val="whit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6B-4167-84BA-8843AFD17653}"/>
              </c:ext>
            </c:extLst>
          </c:dPt>
          <c:dPt>
            <c:idx val="2"/>
            <c:bubble3D val="0"/>
            <c:spPr>
              <a:blipFill dpi="0" rotWithShape="1">
                <a:blip xmlns:r="http://schemas.openxmlformats.org/officeDocument/2006/relationships" r:embed="rId3">
                  <a:alphaModFix amt="80000"/>
                </a:blip>
                <a:srcRect/>
                <a:tile tx="0" ty="0" sx="100000" sy="100000" flip="none" algn="tl"/>
              </a:blipFill>
              <a:ln w="19050">
                <a:solidFill>
                  <a:prstClr val="whit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6B-4167-84BA-8843AFD17653}"/>
              </c:ext>
            </c:extLst>
          </c:dPt>
          <c:dPt>
            <c:idx val="3"/>
            <c:bubble3D val="0"/>
            <c:spPr>
              <a:blipFill dpi="0" rotWithShape="1">
                <a:blip xmlns:r="http://schemas.openxmlformats.org/officeDocument/2006/relationships" r:embed="rId4"/>
                <a:srcRect/>
                <a:tile tx="0" ty="0" sx="100000" sy="100000" flip="none" algn="tl"/>
              </a:blip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6B-4167-84BA-8843AFD17653}"/>
              </c:ext>
            </c:extLst>
          </c:dPt>
          <c:dLbls>
            <c:dLbl>
              <c:idx val="0"/>
              <c:layout>
                <c:manualLayout>
                  <c:x val="-0.22272790397026593"/>
                  <c:y val="-6.6492173593123469E-2"/>
                </c:manualLayout>
              </c:layout>
              <c:tx>
                <c:rich>
                  <a:bodyPr/>
                  <a:lstStyle/>
                  <a:p>
                    <a:pPr>
                      <a:defRPr sz="3200" b="1" baseline="0">
                        <a:latin typeface="나눔손글씨 펜" pitchFamily="66" charset="-127"/>
                        <a:ea typeface="나눔손글씨 펜" pitchFamily="66" charset="-127"/>
                      </a:defRPr>
                    </a:pPr>
                    <a:fld id="{036348CB-D2BE-420F-BBFC-11EF39D25105}" type="VALUE">
                      <a:rPr lang="en-US" altLang="ko-KR" sz="3200" smtClean="0"/>
                      <a:pPr>
                        <a:defRPr sz="3200" b="1" baseline="0">
                          <a:latin typeface="나눔손글씨 펜" pitchFamily="66" charset="-127"/>
                          <a:ea typeface="나눔손글씨 펜" pitchFamily="66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66053154587758"/>
                      <c:h val="0.3823686257082546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C6B-4167-84BA-8843AFD17653}"/>
                </c:ext>
              </c:extLst>
            </c:dLbl>
            <c:dLbl>
              <c:idx val="1"/>
              <c:layout>
                <c:manualLayout>
                  <c:x val="-8.2735497765928697E-3"/>
                  <c:y val="3.1957580403341193E-2"/>
                </c:manualLayout>
              </c:layout>
              <c:tx>
                <c:rich>
                  <a:bodyPr/>
                  <a:lstStyle/>
                  <a:p>
                    <a:fld id="{FB64A81B-B275-4F7E-B8B3-702E62A00EB0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C6B-4167-84BA-8843AFD17653}"/>
                </c:ext>
              </c:extLst>
            </c:dLbl>
            <c:dLbl>
              <c:idx val="2"/>
              <c:layout>
                <c:manualLayout>
                  <c:x val="5.165514491131247E-2"/>
                  <c:y val="8.7414749348995055E-2"/>
                </c:manualLayout>
              </c:layout>
              <c:tx>
                <c:rich>
                  <a:bodyPr/>
                  <a:lstStyle/>
                  <a:p>
                    <a:fld id="{4C3A4158-A85B-4A8B-A966-729397C58989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716602195715627"/>
                      <c:h val="0.217633849767177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C6B-4167-84BA-8843AFD17653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6B-4167-84BA-8843AFD176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1" baseline="0">
                    <a:latin typeface="나눔손글씨 펜" pitchFamily="66" charset="-127"/>
                    <a:ea typeface="나눔손글씨 펜" pitchFamily="66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부모</c:v>
                </c:pt>
                <c:pt idx="1">
                  <c:v>대리양육자</c:v>
                </c:pt>
                <c:pt idx="2">
                  <c:v>친인척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0.81799999999999995</c:v>
                </c:pt>
                <c:pt idx="1">
                  <c:v>9.9000000000000005E-2</c:v>
                </c:pt>
                <c:pt idx="2">
                  <c:v>5.6000000000000001E-2</c:v>
                </c:pt>
                <c:pt idx="3">
                  <c:v>2.7E-2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C6B-4167-84BA-8843AFD1765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53483880578925569"/>
          <c:y val="0.24068570249991639"/>
          <c:w val="0.43209160459829932"/>
          <c:h val="0.73027628570736169"/>
        </c:manualLayout>
      </c:layout>
      <c:overlay val="0"/>
      <c:txPr>
        <a:bodyPr/>
        <a:lstStyle/>
        <a:p>
          <a:pPr>
            <a:defRPr sz="2400">
              <a:latin typeface="나눔손글씨 펜" pitchFamily="66" charset="-127"/>
              <a:ea typeface="나눔손글씨 펜" pitchFamily="66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 baseline="0">
          <a:solidFill>
            <a:schemeClr val="bg1"/>
          </a:solidFill>
          <a:latin typeface="나눔손글씨 펜 OTF" pitchFamily="66" charset="-127"/>
          <a:ea typeface="나눔손글씨 펜 OTF" pitchFamily="66" charset="-127"/>
        </a:defRPr>
      </a:pPr>
      <a:endParaRPr lang="ko-KR"/>
    </a:p>
  </c:txPr>
  <c:externalData r:id="rId5">
    <c:autoUpdate val="0"/>
  </c:externalData>
  <c:userShapes r:id="rId6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499306591577039E-2"/>
          <c:y val="0.10242870821106646"/>
          <c:w val="0.35848108279857882"/>
          <c:h val="0.6471051025182585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tile tx="0" ty="0" sx="100000" sy="100000" flip="none" algn="tl"/>
              </a:blipFill>
              <a:ln w="19050">
                <a:solidFill>
                  <a:prstClr val="whit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FC-40CD-80A0-F43914BE5E44}"/>
              </c:ext>
            </c:extLst>
          </c:dPt>
          <c:dPt>
            <c:idx val="1"/>
            <c:bubble3D val="0"/>
            <c:spPr>
              <a:blipFill dpi="0" rotWithShape="1">
                <a:blip xmlns:r="http://schemas.openxmlformats.org/officeDocument/2006/relationships" r:embed="rId2">
                  <a:alphaModFix amt="70000"/>
                </a:blip>
                <a:srcRect/>
                <a:tile tx="0" ty="0" sx="100000" sy="100000" flip="none" algn="tl"/>
              </a:blipFill>
              <a:ln w="19050">
                <a:solidFill>
                  <a:prstClr val="whit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FC-40CD-80A0-F43914BE5E44}"/>
              </c:ext>
            </c:extLst>
          </c:dPt>
          <c:dPt>
            <c:idx val="2"/>
            <c:bubble3D val="0"/>
            <c:spPr>
              <a:blipFill dpi="0" rotWithShape="1">
                <a:blip xmlns:r="http://schemas.openxmlformats.org/officeDocument/2006/relationships" r:embed="rId3">
                  <a:alphaModFix amt="80000"/>
                </a:blip>
                <a:srcRect/>
                <a:tile tx="0" ty="0" sx="100000" sy="100000" flip="none" algn="tl"/>
              </a:blipFill>
              <a:ln w="19050">
                <a:solidFill>
                  <a:prstClr val="white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FC-40CD-80A0-F43914BE5E44}"/>
              </c:ext>
            </c:extLst>
          </c:dPt>
          <c:dPt>
            <c:idx val="3"/>
            <c:bubble3D val="0"/>
            <c:spPr>
              <a:blipFill dpi="0" rotWithShape="1">
                <a:blip xmlns:r="http://schemas.openxmlformats.org/officeDocument/2006/relationships" r:embed="rId4"/>
                <a:srcRect/>
                <a:tile tx="0" ty="0" sx="100000" sy="100000" flip="none" algn="tl"/>
              </a:blip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1FC-40CD-80A0-F43914BE5E44}"/>
              </c:ext>
            </c:extLst>
          </c:dPt>
          <c:dPt>
            <c:idx val="4"/>
            <c:bubble3D val="0"/>
            <c:spPr>
              <a:noFill/>
              <a:ln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1FC-40CD-80A0-F43914BE5E44}"/>
              </c:ext>
            </c:extLst>
          </c:dPt>
          <c:dPt>
            <c:idx val="5"/>
            <c:bubble3D val="0"/>
            <c:spPr>
              <a:noFill/>
              <a:ln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1FC-40CD-80A0-F43914BE5E44}"/>
              </c:ext>
            </c:extLst>
          </c:dPt>
          <c:dPt>
            <c:idx val="6"/>
            <c:bubble3D val="0"/>
            <c:spPr>
              <a:noFill/>
              <a:ln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1FC-40CD-80A0-F43914BE5E44}"/>
              </c:ext>
            </c:extLst>
          </c:dPt>
          <c:dLbls>
            <c:dLbl>
              <c:idx val="0"/>
              <c:layout>
                <c:manualLayout>
                  <c:x val="-0.15874972714235847"/>
                  <c:y val="0.11741369533624811"/>
                </c:manualLayout>
              </c:layout>
              <c:tx>
                <c:rich>
                  <a:bodyPr/>
                  <a:lstStyle/>
                  <a:p>
                    <a:pPr>
                      <a:defRPr sz="3600" b="1" baseline="0">
                        <a:latin typeface="나눔손글씨 펜" pitchFamily="66" charset="-127"/>
                        <a:ea typeface="나눔손글씨 펜" pitchFamily="66" charset="-127"/>
                      </a:defRPr>
                    </a:pPr>
                    <a:fld id="{036348CB-D2BE-420F-BBFC-11EF39D25105}" type="VALUE">
                      <a:rPr lang="en-US" altLang="ko-KR" sz="3600" smtClean="0"/>
                      <a:pPr>
                        <a:defRPr sz="3600" b="1" baseline="0">
                          <a:latin typeface="나눔손글씨 펜" pitchFamily="66" charset="-127"/>
                          <a:ea typeface="나눔손글씨 펜" pitchFamily="66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66053154587758"/>
                      <c:h val="0.3823686257082546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FC-40CD-80A0-F43914BE5E44}"/>
                </c:ext>
              </c:extLst>
            </c:dLbl>
            <c:dLbl>
              <c:idx val="1"/>
              <c:layout>
                <c:manualLayout>
                  <c:x val="-9.5779948927819367E-2"/>
                  <c:y val="-0.21858972430242091"/>
                </c:manualLayout>
              </c:layout>
              <c:tx>
                <c:rich>
                  <a:bodyPr/>
                  <a:lstStyle/>
                  <a:p>
                    <a:fld id="{FB64A81B-B275-4F7E-B8B3-702E62A00EB0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FC-40CD-80A0-F43914BE5E44}"/>
                </c:ext>
              </c:extLst>
            </c:dLbl>
            <c:dLbl>
              <c:idx val="2"/>
              <c:layout>
                <c:manualLayout>
                  <c:x val="-2.730142557259741E-3"/>
                  <c:y val="-2.4406016998891535E-2"/>
                </c:manualLayout>
              </c:layout>
              <c:tx>
                <c:rich>
                  <a:bodyPr/>
                  <a:lstStyle/>
                  <a:p>
                    <a:fld id="{4C3A4158-A85B-4A8B-A966-729397C58989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FC-40CD-80A0-F43914BE5E4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1FC-40CD-80A0-F43914BE5E4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1FC-40CD-80A0-F43914BE5E4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1FC-40CD-80A0-F43914BE5E44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1FC-40CD-80A0-F43914BE5E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200" b="1" baseline="0">
                    <a:latin typeface="나눔손글씨 펜" pitchFamily="66" charset="-127"/>
                    <a:ea typeface="나눔손글씨 펜" pitchFamily="66" charset="-127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>
                  <a:solidFill>
                    <a:schemeClr val="bg1"/>
                  </a:solidFill>
                </a:ln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부적절한 양육태도/양육지식 및 기술부족</c:v>
                </c:pt>
                <c:pt idx="1">
                  <c:v>사회적 경제적 어려움</c:v>
                </c:pt>
                <c:pt idx="2">
                  <c:v>부부 및 가족갈등</c:v>
                </c:pt>
                <c:pt idx="3">
                  <c:v>배우자 폭력</c:v>
                </c:pt>
                <c:pt idx="4">
                  <c:v>어릴적 학대 경험</c:v>
                </c:pt>
                <c:pt idx="5">
                  <c:v>특성없음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0.3</c:v>
                </c:pt>
                <c:pt idx="1">
                  <c:v>0.19</c:v>
                </c:pt>
                <c:pt idx="2">
                  <c:v>0.09</c:v>
                </c:pt>
                <c:pt idx="3">
                  <c:v>0.09</c:v>
                </c:pt>
                <c:pt idx="4" formatCode="0%">
                  <c:v>0.05</c:v>
                </c:pt>
                <c:pt idx="5" formatCode="0%">
                  <c:v>0.05</c:v>
                </c:pt>
                <c:pt idx="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FC-40CD-80A0-F43914BE5E4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2000">
                <a:latin typeface="나눔손글씨 펜" pitchFamily="66" charset="-127"/>
                <a:ea typeface="나눔손글씨 펜" pitchFamily="66" charset="-127"/>
              </a:defRPr>
            </a:pPr>
            <a:endParaRPr lang="ko-KR"/>
          </a:p>
        </c:txPr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ayout>
        <c:manualLayout>
          <c:xMode val="edge"/>
          <c:yMode val="edge"/>
          <c:x val="0.4919492012027662"/>
          <c:y val="3.9352633682755798E-3"/>
          <c:w val="0.43800805105628271"/>
          <c:h val="0.99362942855957914"/>
        </c:manualLayout>
      </c:layout>
      <c:overlay val="0"/>
      <c:txPr>
        <a:bodyPr/>
        <a:lstStyle/>
        <a:p>
          <a:pPr>
            <a:defRPr sz="2000">
              <a:latin typeface="나눔손글씨 펜" pitchFamily="66" charset="-127"/>
              <a:ea typeface="나눔손글씨 펜" pitchFamily="66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 baseline="0">
          <a:solidFill>
            <a:schemeClr val="bg1"/>
          </a:solidFill>
          <a:latin typeface="나눔손글씨 펜 OTF" pitchFamily="66" charset="-127"/>
          <a:ea typeface="나눔손글씨 펜 OTF" pitchFamily="66" charset="-127"/>
        </a:defRPr>
      </a:pPr>
      <a:endParaRPr lang="ko-KR"/>
    </a:p>
  </c:txPr>
  <c:externalData r:id="rId5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sz="3500" dirty="0">
                <a:latin typeface="나눔손글씨 펜" panose="020B0600000101010101" charset="-127"/>
                <a:ea typeface="나눔손글씨 펜" panose="020B0600000101010101" charset="-127"/>
              </a:rPr>
              <a:t>자신이 좋지 않은 부모라고 생각하는 이유</a:t>
            </a:r>
          </a:p>
        </c:rich>
      </c:tx>
      <c:layout>
        <c:manualLayout>
          <c:xMode val="edge"/>
          <c:yMode val="edge"/>
          <c:x val="0.24102651602019765"/>
          <c:y val="0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45165458755170457"/>
          <c:y val="0.18381424026975723"/>
          <c:w val="0.5054094488188976"/>
          <c:h val="0.7030138220790186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 w="19050">
              <a:solidFill>
                <a:prstClr val="white"/>
              </a:solidFill>
            </a:ln>
          </c:spPr>
          <c:invertIfNegative val="0"/>
          <c:pictureOptions>
            <c:pictureFormat val="stackScale"/>
            <c:pictureStackUnit val="1"/>
          </c:pictureOptions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>
                    <a:latin typeface="+mn-ea"/>
                    <a:ea typeface="+mn-ea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기타</c:v>
                </c:pt>
                <c:pt idx="1">
                  <c:v>평소에 자녀와 함께 살지 않아서</c:v>
                </c:pt>
                <c:pt idx="2">
                  <c:v>여러 자녀 중 한 명에게만 관심/애정을 줄 수 없어서</c:v>
                </c:pt>
                <c:pt idx="3">
                  <c:v>다른 아이와 비교하게 돼서</c:v>
                </c:pt>
                <c:pt idx="4">
                  <c:v>아이를 어떻게 대해야 하는지 잘 몰라서</c:v>
                </c:pt>
                <c:pt idx="5">
                  <c:v>일과 가정의 양립이 어려워서</c:v>
                </c:pt>
                <c:pt idx="6">
                  <c:v>자녀와 함께 외부활동을 자주하지 못해서</c:v>
                </c:pt>
                <c:pt idx="7">
                  <c:v>물질적으로 충분히 제공해 주지 못해서</c:v>
                </c:pt>
                <c:pt idx="8">
                  <c:v>자녀와 함께 하는 시간이 적어서</c:v>
                </c:pt>
                <c:pt idx="9">
                  <c:v>감정적으로 아이를 대할 때가 많아서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0.01</c:v>
                </c:pt>
                <c:pt idx="1">
                  <c:v>8.9999999999999993E-3</c:v>
                </c:pt>
                <c:pt idx="2">
                  <c:v>0.01</c:v>
                </c:pt>
                <c:pt idx="3">
                  <c:v>2.9000000000000001E-2</c:v>
                </c:pt>
                <c:pt idx="4">
                  <c:v>5.8999999999999997E-2</c:v>
                </c:pt>
                <c:pt idx="5">
                  <c:v>7.4999999999999997E-2</c:v>
                </c:pt>
                <c:pt idx="6">
                  <c:v>9.7000000000000003E-2</c:v>
                </c:pt>
                <c:pt idx="7">
                  <c:v>0.1716</c:v>
                </c:pt>
                <c:pt idx="8">
                  <c:v>0.20100000000000001</c:v>
                </c:pt>
                <c:pt idx="9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F4-467A-A29B-B13B23F7D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9"/>
        <c:axId val="219047936"/>
        <c:axId val="136792896"/>
      </c:barChart>
      <c:catAx>
        <c:axId val="2190479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25400">
            <a:solidFill>
              <a:schemeClr val="bg1"/>
            </a:solidFill>
          </a:ln>
        </c:spPr>
        <c:txPr>
          <a:bodyPr/>
          <a:lstStyle/>
          <a:p>
            <a:pPr>
              <a:defRPr sz="2000">
                <a:latin typeface="나눔손글씨 펜" panose="020B0600000101010101" charset="-127"/>
                <a:ea typeface="나눔손글씨 펜" panose="020B0600000101010101" charset="-127"/>
              </a:defRPr>
            </a:pPr>
            <a:endParaRPr lang="ko-KR"/>
          </a:p>
        </c:txPr>
        <c:crossAx val="136792896"/>
        <c:crosses val="autoZero"/>
        <c:auto val="1"/>
        <c:lblAlgn val="ctr"/>
        <c:lblOffset val="0"/>
        <c:noMultiLvlLbl val="0"/>
      </c:catAx>
      <c:valAx>
        <c:axId val="136792896"/>
        <c:scaling>
          <c:orientation val="minMax"/>
        </c:scaling>
        <c:delete val="0"/>
        <c:axPos val="b"/>
        <c:majorGridlines>
          <c:spPr>
            <a:ln w="25400" cap="flat">
              <a:solidFill>
                <a:prstClr val="white">
                  <a:alpha val="50000"/>
                </a:prstClr>
              </a:solidFill>
              <a:prstDash val="sysDot"/>
            </a:ln>
          </c:spPr>
        </c:majorGridlines>
        <c:numFmt formatCode="0.00%" sourceLinked="1"/>
        <c:majorTickMark val="out"/>
        <c:minorTickMark val="none"/>
        <c:tickLblPos val="nextTo"/>
        <c:spPr>
          <a:noFill/>
          <a:ln w="22225">
            <a:noFill/>
          </a:ln>
        </c:spPr>
        <c:txPr>
          <a:bodyPr/>
          <a:lstStyle/>
          <a:p>
            <a:pPr>
              <a:defRPr>
                <a:latin typeface="나눔손글씨 펜" pitchFamily="66" charset="-127"/>
                <a:ea typeface="나눔손글씨 펜" pitchFamily="66" charset="-127"/>
              </a:defRPr>
            </a:pPr>
            <a:endParaRPr lang="ko-KR"/>
          </a:p>
        </c:txPr>
        <c:crossAx val="219047936"/>
        <c:crosses val="autoZero"/>
        <c:crossBetween val="between"/>
      </c:valAx>
      <c:spPr>
        <a:ln w="34925"/>
      </c:spPr>
    </c:plotArea>
    <c:plotVisOnly val="1"/>
    <c:dispBlanksAs val="gap"/>
    <c:showDLblsOverMax val="0"/>
  </c:chart>
  <c:txPr>
    <a:bodyPr/>
    <a:lstStyle/>
    <a:p>
      <a:pPr>
        <a:defRPr sz="1800" baseline="0">
          <a:solidFill>
            <a:schemeClr val="bg1"/>
          </a:solidFill>
          <a:latin typeface="나눔손글씨 펜 OTF" pitchFamily="66" charset="-127"/>
          <a:ea typeface="나눔손글씨 펜 OTF" pitchFamily="66" charset="-127"/>
        </a:defRPr>
      </a:pPr>
      <a:endParaRPr lang="ko-KR"/>
    </a:p>
  </c:txPr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0.20302</cdr:y>
    </cdr:to>
    <cdr:sp macro="" textlink="">
      <cdr:nvSpPr>
        <cdr:cNvPr id="2" name="TextBox 8"/>
        <cdr:cNvSpPr txBox="1"/>
      </cdr:nvSpPr>
      <cdr:spPr>
        <a:xfrm xmlns:a="http://schemas.openxmlformats.org/drawingml/2006/main">
          <a:off x="0" y="-2312291"/>
          <a:ext cx="3960440" cy="43705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fontAlgn="auto">
            <a:spcBef>
              <a:spcPts val="0"/>
            </a:spcBef>
            <a:spcAft>
              <a:spcPts val="0"/>
            </a:spcAft>
            <a:defRPr/>
          </a:pPr>
          <a:r>
            <a:rPr lang="ko-KR" altLang="en-US" sz="3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rPr>
            <a:t>학대 행위자와 피해아동과의 관계</a:t>
          </a:r>
          <a:endParaRPr kumimoji="0" lang="en-US" altLang="ko-KR" sz="3200" spc="-150" dirty="0">
            <a:solidFill>
              <a:schemeClr val="bg1"/>
            </a:solidFill>
            <a:latin typeface="나눔손글씨 펜" pitchFamily="66" charset="-127"/>
            <a:ea typeface="나눔손글씨 펜" pitchFamily="66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008A0-6130-459F-9E7A-74D380BB7481}" type="datetimeFigureOut">
              <a:rPr lang="ko-KR" altLang="en-US" smtClean="0"/>
              <a:pPr/>
              <a:t>2017-04-06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17C71-F6AE-4B8B-A504-3D7629196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7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사전적 의미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학령기는 대략 </a:t>
            </a:r>
            <a:r>
              <a:rPr lang="en-US" altLang="ko-KR" dirty="0"/>
              <a:t>13</a:t>
            </a:r>
            <a:r>
              <a:rPr lang="ko-KR" altLang="en-US" dirty="0"/>
              <a:t>세까지의 기간을 말하며</a:t>
            </a:r>
            <a:r>
              <a:rPr lang="en-US" altLang="ko-KR" dirty="0"/>
              <a:t>, </a:t>
            </a:r>
            <a:r>
              <a:rPr lang="ko-KR" altLang="en-US" dirty="0"/>
              <a:t>학교라는 집단교육체계에 속하게 되는 시기입니다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시기에는 자아가 형성되며 정체성을 확립하고</a:t>
            </a:r>
            <a:r>
              <a:rPr lang="en-US" altLang="ko-KR" dirty="0"/>
              <a:t>, </a:t>
            </a:r>
            <a:r>
              <a:rPr lang="ko-KR" altLang="en-US" dirty="0"/>
              <a:t>사회적 질서를 배우며</a:t>
            </a:r>
            <a:r>
              <a:rPr lang="en-US" altLang="ko-KR" dirty="0"/>
              <a:t>, </a:t>
            </a:r>
            <a:r>
              <a:rPr lang="ko-KR" altLang="en-US" dirty="0"/>
              <a:t>친구들과의 집단활동이 중심이 되는 시기입니다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부모가 될 수도 있고</a:t>
            </a:r>
            <a:r>
              <a:rPr lang="en-US" altLang="ko-KR" dirty="0"/>
              <a:t>, </a:t>
            </a:r>
            <a:r>
              <a:rPr lang="ko-KR" altLang="en-US" dirty="0"/>
              <a:t>선생님이나 선배</a:t>
            </a:r>
            <a:r>
              <a:rPr lang="en-US" altLang="ko-KR" dirty="0"/>
              <a:t>, </a:t>
            </a:r>
            <a:r>
              <a:rPr lang="ko-KR" altLang="en-US" dirty="0"/>
              <a:t>친구 등의 좋은 모델이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언어를 통한 상호작용의 훈육에도 적용이 됩니다</a:t>
            </a:r>
            <a:r>
              <a:rPr lang="en-US" altLang="ko-KR" dirty="0"/>
              <a:t>. </a:t>
            </a:r>
            <a:r>
              <a:rPr lang="ko-KR" altLang="en-US" dirty="0"/>
              <a:t>친구 뿐만 아니라 부모와 자녀간의 많은 대화는 올바른 자아 형성에 많은 도움이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초등학생 이전에나</a:t>
            </a:r>
            <a:r>
              <a:rPr lang="en-US" altLang="ko-KR" dirty="0"/>
              <a:t>, </a:t>
            </a:r>
            <a:r>
              <a:rPr lang="ko-KR" altLang="en-US" dirty="0" err="1"/>
              <a:t>학령기때에</a:t>
            </a:r>
            <a:r>
              <a:rPr lang="ko-KR" altLang="en-US" dirty="0"/>
              <a:t> 제대로 된 훈육을 받지 못할 경우 사회성을 결핍될 수도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사례를 다음 동영상에서 살펴보도록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71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사전적 의미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665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사전적 의미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16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77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아이의 공격성은 보통 돌 이후부터 나타나는데</a:t>
            </a:r>
            <a:r>
              <a:rPr lang="en-US" altLang="ko-KR" dirty="0"/>
              <a:t>, </a:t>
            </a:r>
            <a:r>
              <a:rPr lang="ko-KR" altLang="en-US" dirty="0"/>
              <a:t>본인이 원하는 대로 되지 않으면 물건을 </a:t>
            </a:r>
            <a:r>
              <a:rPr lang="ko-KR" altLang="en-US" dirty="0" err="1"/>
              <a:t>집어던지거나</a:t>
            </a:r>
            <a:r>
              <a:rPr lang="ko-KR" altLang="en-US" dirty="0"/>
              <a:t> 옆에 있는 부모님을 때리거나 화를 </a:t>
            </a:r>
            <a:r>
              <a:rPr lang="ko-KR" altLang="en-US" dirty="0" err="1"/>
              <a:t>내기도합니다</a:t>
            </a:r>
            <a:endParaRPr lang="en-US" altLang="ko-KR" dirty="0"/>
          </a:p>
          <a:p>
            <a:r>
              <a:rPr lang="ko-KR" altLang="en-US" dirty="0"/>
              <a:t>이런 모습을 보였다는 것은 아직 아기들의 의사표현이 명확하지 못하기 때문이며 이는 모두 정상적인 발달 과정입니다 </a:t>
            </a:r>
            <a:endParaRPr lang="en-US" altLang="ko-KR" dirty="0"/>
          </a:p>
          <a:p>
            <a:r>
              <a:rPr lang="ko-KR" altLang="en-US" dirty="0"/>
              <a:t>또한 이 </a:t>
            </a:r>
            <a:r>
              <a:rPr lang="en-US" altLang="ko-KR" dirty="0"/>
              <a:t>2-7</a:t>
            </a:r>
            <a:r>
              <a:rPr lang="ko-KR" altLang="en-US" dirty="0"/>
              <a:t>세 의 아이들은 자기 중심적인 성향을 가지는데 </a:t>
            </a:r>
            <a:r>
              <a:rPr lang="en-US" altLang="ko-KR" dirty="0"/>
              <a:t>0-2</a:t>
            </a:r>
            <a:r>
              <a:rPr lang="ko-KR" altLang="en-US" dirty="0"/>
              <a:t>세 시기에서 무조건적인 사랑과 보호를 받았기 때문에 자기마음대로 하게 두지 않는 부모를 이해하지 못할 </a:t>
            </a:r>
            <a:r>
              <a:rPr lang="ko-KR" altLang="en-US" dirty="0" err="1"/>
              <a:t>수있습니다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아이는 자기를 보호하는 둘레를 이해하지 못하고</a:t>
            </a:r>
            <a:r>
              <a:rPr lang="en-US" altLang="ko-KR" dirty="0"/>
              <a:t>, </a:t>
            </a:r>
            <a:r>
              <a:rPr lang="ko-KR" altLang="en-US" dirty="0"/>
              <a:t>그것을 거추장스럽고 자기를 귀찮게 한다고만 생각합니다</a:t>
            </a:r>
            <a:endParaRPr lang="en-US" altLang="ko-KR" dirty="0"/>
          </a:p>
          <a:p>
            <a:r>
              <a:rPr lang="ko-KR" altLang="en-US" dirty="0"/>
              <a:t>아이의 이런 행동은 화가 날 때 어떻게 표현할지 모른다는 신호이기도 합니다</a:t>
            </a:r>
            <a:endParaRPr lang="en-US" altLang="ko-KR" dirty="0"/>
          </a:p>
          <a:p>
            <a:r>
              <a:rPr lang="ko-KR" altLang="en-US" dirty="0"/>
              <a:t>화가 날 때 어떻게 반응</a:t>
            </a:r>
            <a:r>
              <a:rPr lang="en-US" altLang="ko-KR" dirty="0"/>
              <a:t>, </a:t>
            </a:r>
            <a:r>
              <a:rPr lang="ko-KR" altLang="en-US" dirty="0"/>
              <a:t>표현해야 하는지 다른 사람을 화나게 하는 행동은 무엇인지 이시기에 가르쳐 주는 것이 중요합니다</a:t>
            </a:r>
            <a:endParaRPr lang="en-US" altLang="ko-KR" dirty="0"/>
          </a:p>
          <a:p>
            <a:r>
              <a:rPr lang="ko-KR" altLang="en-US" dirty="0"/>
              <a:t>표현 방법</a:t>
            </a:r>
            <a:r>
              <a:rPr lang="en-US" altLang="ko-KR" dirty="0"/>
              <a:t>, </a:t>
            </a:r>
            <a:r>
              <a:rPr lang="ko-KR" altLang="en-US" dirty="0"/>
              <a:t>타인과의 관계</a:t>
            </a:r>
            <a:r>
              <a:rPr lang="en-US" altLang="ko-KR" dirty="0"/>
              <a:t>, </a:t>
            </a:r>
            <a:r>
              <a:rPr lang="ko-KR" altLang="en-US" dirty="0"/>
              <a:t>공동체에서의 옳고 그른 것을 알려주지 않는 다면 공격적으로 정서 표출을 하는 행동이 지속될 수 있고 이러한 이유로 적당한 훈육이 필요합니다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 err="1"/>
              <a:t>결정적시기얘기할</a:t>
            </a:r>
            <a:r>
              <a:rPr lang="ko-KR" altLang="en-US" dirty="0"/>
              <a:t> 때 </a:t>
            </a:r>
            <a:r>
              <a:rPr lang="ko-KR" altLang="en-US" dirty="0" err="1"/>
              <a:t>피아제랑</a:t>
            </a:r>
            <a:r>
              <a:rPr lang="ko-KR" altLang="en-US" dirty="0"/>
              <a:t> 늑대소녀 같은 거 </a:t>
            </a:r>
            <a:r>
              <a:rPr lang="ko-KR" altLang="en-US" dirty="0" err="1"/>
              <a:t>말할면</a:t>
            </a:r>
            <a:r>
              <a:rPr lang="ko-KR" altLang="en-US" dirty="0"/>
              <a:t> </a:t>
            </a:r>
            <a:r>
              <a:rPr lang="ko-KR" altLang="en-US" dirty="0" err="1"/>
              <a:t>좋을것</a:t>
            </a:r>
            <a:r>
              <a:rPr lang="ko-KR" altLang="en-US" dirty="0"/>
              <a:t> </a:t>
            </a:r>
            <a:r>
              <a:rPr lang="ko-KR" altLang="en-US" dirty="0" err="1"/>
              <a:t>같네용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훈육을 할 때 가정교육이 특히 중요한 이유</a:t>
            </a:r>
            <a:endParaRPr lang="en-US" altLang="ko-KR" dirty="0"/>
          </a:p>
          <a:p>
            <a:r>
              <a:rPr lang="ko-KR" altLang="en-US" dirty="0"/>
              <a:t>가족구성원의 심리적 유대는 다른 어떤 유대보다도 굳게 맺어집니다</a:t>
            </a:r>
            <a:endParaRPr lang="en-US" altLang="ko-KR" dirty="0"/>
          </a:p>
          <a:p>
            <a:r>
              <a:rPr lang="ko-KR" altLang="en-US" dirty="0" err="1"/>
              <a:t>왜나하면</a:t>
            </a:r>
            <a:r>
              <a:rPr lang="ko-KR" altLang="en-US" dirty="0"/>
              <a:t> 기쁨과 </a:t>
            </a:r>
            <a:r>
              <a:rPr lang="ko-KR" altLang="en-US" dirty="0" err="1"/>
              <a:t>슬픔같은</a:t>
            </a:r>
            <a:r>
              <a:rPr lang="ko-KR" altLang="en-US" dirty="0"/>
              <a:t> 감정이 다른 집단에로보다도 더 빠르게 전파되기 때문입니다</a:t>
            </a:r>
            <a:endParaRPr lang="en-US" altLang="ko-KR" dirty="0"/>
          </a:p>
          <a:p>
            <a:r>
              <a:rPr lang="ko-KR" altLang="en-US" dirty="0"/>
              <a:t>그렇기에 더더욱 결정적 시기의 가정교육은 이후 아이들의 행동과 감정에 많은 영향을 끼치게 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6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702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57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8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연령대별</a:t>
            </a:r>
            <a:r>
              <a:rPr lang="ko-KR" altLang="en-US" baseline="0" dirty="0"/>
              <a:t> 훈육방법을 소개하기에 앞서 연령대별 유아의 발달 특성을 이해 할 필요가 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우선 유아에서 초등학교까지의 시기를 </a:t>
            </a:r>
            <a:r>
              <a:rPr lang="en-US" altLang="ko-KR" baseline="0" dirty="0"/>
              <a:t>1</a:t>
            </a:r>
            <a:r>
              <a:rPr lang="ko-KR" altLang="en-US" baseline="0" dirty="0"/>
              <a:t>세부터 </a:t>
            </a:r>
            <a:r>
              <a:rPr lang="en-US" altLang="ko-KR" baseline="0" dirty="0"/>
              <a:t>3</a:t>
            </a:r>
            <a:r>
              <a:rPr lang="ko-KR" altLang="en-US" baseline="0" dirty="0"/>
              <a:t>세</a:t>
            </a:r>
            <a:r>
              <a:rPr lang="en-US" altLang="ko-KR" baseline="0" dirty="0"/>
              <a:t>, 3</a:t>
            </a:r>
            <a:r>
              <a:rPr lang="ko-KR" altLang="en-US" baseline="0" dirty="0"/>
              <a:t>세에서 </a:t>
            </a:r>
            <a:r>
              <a:rPr lang="en-US" altLang="ko-KR" baseline="0" dirty="0"/>
              <a:t>7</a:t>
            </a:r>
            <a:r>
              <a:rPr lang="ko-KR" altLang="en-US" baseline="0" dirty="0"/>
              <a:t>세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학령기의 세 부분으로 나누어 파악해 보려고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1~3</a:t>
            </a:r>
            <a:r>
              <a:rPr lang="ko-KR" altLang="en-US" baseline="0" dirty="0"/>
              <a:t>세는 이제 막 걸음마를 하는 단계로 어른들의 말을 듣고 아이가 표현하기 시작하는 단계이며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3~7</a:t>
            </a:r>
            <a:r>
              <a:rPr lang="ko-KR" altLang="en-US" baseline="0" dirty="0"/>
              <a:t>세는 미운 </a:t>
            </a:r>
            <a:r>
              <a:rPr lang="ko-KR" altLang="en-US" baseline="0" dirty="0" err="1"/>
              <a:t>여섯살이라는</a:t>
            </a:r>
            <a:r>
              <a:rPr lang="ko-KR" altLang="en-US" baseline="0" dirty="0"/>
              <a:t> 말이 </a:t>
            </a:r>
            <a:r>
              <a:rPr lang="ko-KR" altLang="en-US" baseline="0" dirty="0" err="1"/>
              <a:t>있듣이</a:t>
            </a:r>
            <a:r>
              <a:rPr lang="ko-KR" altLang="en-US" baseline="0" dirty="0"/>
              <a:t> 자기의 생각을 표현하려고 하는 시기이며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활동량이 많아지는 시기입니다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초등학생기는</a:t>
            </a:r>
            <a:r>
              <a:rPr lang="ko-KR" altLang="en-US" baseline="0" dirty="0"/>
              <a:t> 자아가 형성되기 시작하며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학교라는 틀의 집단활동이 이루어지는 시기입니다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17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1</a:t>
            </a:r>
            <a:r>
              <a:rPr lang="ko-KR" altLang="en-US" dirty="0"/>
              <a:t>세에서 </a:t>
            </a:r>
            <a:r>
              <a:rPr lang="en-US" altLang="ko-KR" dirty="0"/>
              <a:t>3</a:t>
            </a:r>
            <a:r>
              <a:rPr lang="ko-KR" altLang="en-US" dirty="0"/>
              <a:t>세 사이의 훈육방법에 대하여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영아시기의 이때는 주의력이 오래 지속 되지 못하고 어른들의 행동을 모방하기 시작합니다</a:t>
            </a:r>
            <a:r>
              <a:rPr lang="en-US" altLang="ko-KR" dirty="0"/>
              <a:t>. </a:t>
            </a:r>
            <a:r>
              <a:rPr lang="ko-KR" altLang="en-US" dirty="0"/>
              <a:t>또한 사회성이 생기기 시작함에 따라</a:t>
            </a:r>
            <a:r>
              <a:rPr lang="ko-KR" altLang="en-US" baseline="0" dirty="0"/>
              <a:t> 친구들과 잘 어울리고 감정이나 </a:t>
            </a:r>
            <a:endParaRPr lang="en-US" altLang="ko-KR" baseline="0" dirty="0"/>
          </a:p>
          <a:p>
            <a:r>
              <a:rPr lang="ko-KR" altLang="en-US" baseline="0" dirty="0"/>
              <a:t>생각을 더 구체적으로 표현하게 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그럼 이 시기에는 어떠한 훈육이 적절할까요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자세한 설명을 하기전에 영상을 보도록 하겠습니다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영상에서 보듯이 관심을 가져주는 것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안정된 애착을 보여주는 것이 적절한 방법이며</a:t>
            </a:r>
            <a:r>
              <a:rPr lang="en-US" altLang="ko-KR" baseline="0" dirty="0"/>
              <a:t>,</a:t>
            </a:r>
            <a:r>
              <a:rPr lang="ko-KR" altLang="en-US" baseline="0" dirty="0"/>
              <a:t> 감정에 이름 붙여주기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타임아웃과 같은 감정교육이 도움이 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901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세의 훈육방법은 </a:t>
            </a: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시기의 특징이 먼저 운동능력 향상에 따라 활동량이 많아진다는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활동적인만큼 자율적인 특성이 두드러지고 서서히 만족지연과 같은 자기조절능력을 학습하고 반성적 사고를 시작할 수 있게 되기 때문에 </a:t>
            </a: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자기조절능력을 학습하도록 하는 것이 무엇보다 중요합니다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자기조절 능력 학습에 대한 예를 동영상을 통해 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더불어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적절한 보상과 방금 보여드린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동영상에서처럼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무언가 해냈을 때 칭찬을 해주는 것 등이 훈육방법이 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결과에 대한 칭찬이 아닌 상황에 대한 칭찬이 더 효과적이며 물질적인 보상은 삼가는 것이 좋습니다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 놀이를 하거나 맛있는 음식을 해주는 등 사회적 보상이 훨씬 효과적입니다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언어를 통한 훈육을 할 때 중요한 것은 합리적이어야 한다는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납득이 되지 않는 말 또는 꾸중은 잔소리로 들릴 뿐이기에 아이가 납득할 수 있을 만한 합리적인 설명을 해주어야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아까 보신 동영상과 같이 자기조절능력에 좋은 영향을 끼치는 또 다른 방법은 가상 놀이입니다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방법을 시행한 부모의 아이와 그렇지 않은 아이를 비교 해보면</a:t>
            </a: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역할놀이와 같은 가상놀이를 한 아이의 자기 조절 능력이 높다고 평가되고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마지막으로는 스스로 하는 경험을 시키는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스스로 하는 경험은 자신이 할 수 있는 일과 그렇지 않은 일을 알게 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주도하려는 생각이 생기고 목표가 생깁니다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따라 성취감을 느끼기 위한 노력을 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259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17C71-F6AE-4B8B-A504-3D7629196B3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61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Documents and Settings\nhn\바탕 화면\칠판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3514110" y="6135687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b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 descr="분필타이틀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924200" y="2406641"/>
            <a:ext cx="3782169" cy="166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99592" y="1509936"/>
            <a:ext cx="7632848" cy="1198984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426" y="414189"/>
            <a:ext cx="7704856" cy="1143000"/>
          </a:xfrm>
        </p:spPr>
        <p:txBody>
          <a:bodyPr>
            <a:normAutofit/>
          </a:bodyPr>
          <a:lstStyle>
            <a:lvl1pPr algn="l">
              <a:defRPr sz="4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2017-04-06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분필제목라인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21288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2017-04-06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21288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21288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3" descr="C:\Documents and Settings\nhn\바탕 화면\칠판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2017-04-06</a:t>
            </a:fld>
            <a:endParaRPr lang="ko-KR" altLang="en-US"/>
          </a:p>
        </p:txBody>
      </p:sp>
      <p:sp>
        <p:nvSpPr>
          <p:cNvPr id="21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2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2017-04-06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2017-04-06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칠판내지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2017-04-06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6" r:id="rId2"/>
    <p:sldLayoutId id="2147483675" r:id="rId3"/>
    <p:sldLayoutId id="2147483674" r:id="rId4"/>
    <p:sldLayoutId id="2147483673" r:id="rId5"/>
    <p:sldLayoutId id="2147483649" r:id="rId6"/>
    <p:sldLayoutId id="214748365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nhn\바탕 화면\칠판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" y="0"/>
            <a:ext cx="9144000" cy="6858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71599" y="1859227"/>
            <a:ext cx="720090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훈육</a:t>
            </a:r>
            <a:endParaRPr kumimoji="0" lang="en-US" altLang="ko-KR" sz="8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8" name="그림 7" descr="분필타이틀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80965" y="1623712"/>
            <a:ext cx="3782169" cy="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054672" y="4174004"/>
            <a:ext cx="7200900" cy="19697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b="1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1</a:t>
            </a:r>
            <a:r>
              <a:rPr lang="ko-KR" altLang="en-US" sz="2600" b="1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조</a:t>
            </a:r>
            <a:endParaRPr lang="en-US" altLang="ko-KR" sz="2600" b="1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</a:t>
            </a:r>
            <a:r>
              <a:rPr lang="ko-KR" altLang="en-US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학년   이윤주</a:t>
            </a:r>
            <a:endParaRPr lang="en-US" altLang="ko-KR" sz="2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2</a:t>
            </a:r>
            <a:r>
              <a:rPr kumimoji="0" lang="ko-KR" altLang="en-US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학년  임성현</a:t>
            </a:r>
            <a:endParaRPr kumimoji="0" lang="en-US" altLang="ko-KR" sz="2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</a:t>
            </a:r>
            <a:r>
              <a:rPr lang="ko-KR" altLang="en-US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학년   임영선</a:t>
            </a:r>
            <a:endParaRPr lang="en-US" altLang="ko-KR" sz="2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2</a:t>
            </a:r>
            <a:r>
              <a:rPr kumimoji="0" lang="ko-KR" altLang="en-US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학년   김수연</a:t>
            </a:r>
            <a:endParaRPr kumimoji="0" lang="en-US" altLang="ko-KR" sz="2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" name="그림 9" descr="분필타이틀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6119" y="3468669"/>
            <a:ext cx="5778005" cy="25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009728" y="5674022"/>
            <a:ext cx="3334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4</a:t>
            </a:r>
            <a:r>
              <a:rPr lang="ko-KR" altLang="en-US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월   </a:t>
            </a:r>
            <a:r>
              <a:rPr lang="en-US" altLang="ko-KR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7</a:t>
            </a:r>
            <a:r>
              <a:rPr lang="ko-KR" altLang="en-US" sz="2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일  발표</a:t>
            </a:r>
            <a:endParaRPr kumimoji="0" lang="en-US" altLang="ko-KR" sz="2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3967"/>
            <a:ext cx="5105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연령별 훈육방법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832" y="1499632"/>
            <a:ext cx="84983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연령별 훈육방법을 소개하기에 앞서</a:t>
            </a:r>
            <a:endParaRPr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연령대별 유아의 발달 특성을 이해 할 필요가 있음</a:t>
            </a:r>
            <a:endParaRPr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6" name="그림 5" descr="도형_선직사각형_옐로우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435" y="3069292"/>
            <a:ext cx="3063410" cy="3585220"/>
          </a:xfrm>
          <a:prstGeom prst="rect">
            <a:avLst/>
          </a:prstGeom>
        </p:spPr>
      </p:pic>
      <p:pic>
        <p:nvPicPr>
          <p:cNvPr id="8" name="그림 7" descr="도형_선직사각형_옐로우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2180" y="3069292"/>
            <a:ext cx="3063410" cy="3585220"/>
          </a:xfrm>
          <a:prstGeom prst="rect">
            <a:avLst/>
          </a:prstGeom>
        </p:spPr>
      </p:pic>
      <p:pic>
        <p:nvPicPr>
          <p:cNvPr id="9" name="그림 8" descr="도형_선직사각형_옐로우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8153" y="3069292"/>
            <a:ext cx="3063410" cy="3585220"/>
          </a:xfrm>
          <a:prstGeom prst="rect">
            <a:avLst/>
          </a:prstGeom>
        </p:spPr>
      </p:pic>
      <p:pic>
        <p:nvPicPr>
          <p:cNvPr id="10" name="그림 9" descr="도형_면직사각형_화이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3659" y="3417767"/>
            <a:ext cx="2562270" cy="949807"/>
          </a:xfrm>
          <a:prstGeom prst="rect">
            <a:avLst/>
          </a:prstGeom>
        </p:spPr>
      </p:pic>
      <p:pic>
        <p:nvPicPr>
          <p:cNvPr id="11" name="그림 10" descr="도형_면직사각형_화이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90864" y="3417766"/>
            <a:ext cx="2562270" cy="949807"/>
          </a:xfrm>
          <a:prstGeom prst="rect">
            <a:avLst/>
          </a:prstGeom>
        </p:spPr>
      </p:pic>
      <p:pic>
        <p:nvPicPr>
          <p:cNvPr id="13" name="그림 12" descr="도형_면직사각형_화이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6437" y="3398326"/>
            <a:ext cx="2562270" cy="9498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1054" y="3457483"/>
            <a:ext cx="1473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spc="-150" dirty="0">
                <a:latin typeface="나눔손글씨 펜" pitchFamily="66" charset="-127"/>
                <a:ea typeface="나눔손글씨 펜" pitchFamily="66" charset="-127"/>
              </a:rPr>
              <a:t>1~3</a:t>
            </a:r>
            <a:r>
              <a:rPr lang="ko-KR" altLang="en-US" sz="5400" spc="-150" dirty="0">
                <a:latin typeface="나눔손글씨 펜" pitchFamily="66" charset="-127"/>
                <a:ea typeface="나눔손글씨 펜" pitchFamily="66" charset="-127"/>
              </a:rPr>
              <a:t>세</a:t>
            </a:r>
            <a:endParaRPr kumimoji="0" lang="en-US" altLang="ko-KR" sz="5400" spc="-15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47632" y="3444243"/>
            <a:ext cx="1473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spc="-150" dirty="0">
                <a:latin typeface="나눔손글씨 펜" pitchFamily="66" charset="-127"/>
                <a:ea typeface="나눔손글씨 펜" pitchFamily="66" charset="-127"/>
              </a:rPr>
              <a:t>3~7</a:t>
            </a:r>
            <a:r>
              <a:rPr lang="ko-KR" altLang="en-US" sz="5400" spc="-150" dirty="0">
                <a:latin typeface="나눔손글씨 펜" pitchFamily="66" charset="-127"/>
                <a:ea typeface="나눔손글씨 펜" pitchFamily="66" charset="-127"/>
              </a:rPr>
              <a:t>세</a:t>
            </a:r>
            <a:endParaRPr kumimoji="0" lang="en-US" altLang="ko-KR" sz="5400" spc="-15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63709" y="3398326"/>
            <a:ext cx="1742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150" dirty="0" err="1">
                <a:latin typeface="나눔손글씨 펜" pitchFamily="66" charset="-127"/>
                <a:ea typeface="나눔손글씨 펜" pitchFamily="66" charset="-127"/>
              </a:rPr>
              <a:t>학령기</a:t>
            </a:r>
            <a:endParaRPr kumimoji="0" lang="en-US" altLang="ko-KR" sz="5400" spc="-150" dirty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0375" y="3935984"/>
            <a:ext cx="29544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ko-KR" sz="32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SzPct val="80000"/>
              <a:buBlip>
                <a:blip r:embed="rId6"/>
              </a:buBlip>
              <a:defRPr/>
            </a:pPr>
            <a:r>
              <a:rPr kumimoji="0" lang="ko-KR" altLang="en-US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자기통제 단계</a:t>
            </a:r>
            <a:endParaRPr lang="en-US" altLang="ko-KR" sz="3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SzPct val="80000"/>
              <a:buBlip>
                <a:blip r:embed="rId6"/>
              </a:buBlip>
              <a:defRPr/>
            </a:pPr>
            <a:r>
              <a:rPr lang="ko-KR" altLang="en-US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어른들의 말을 듣고 </a:t>
            </a:r>
            <a:endParaRPr lang="en-US" altLang="ko-KR" sz="3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  아이가 표현하기 시작</a:t>
            </a:r>
            <a:endParaRPr kumimoji="0" lang="en-US" altLang="ko-KR" sz="3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8220" y="4378486"/>
            <a:ext cx="293081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buSzPct val="80000"/>
              <a:buBlip>
                <a:blip r:embed="rId6"/>
              </a:buBlip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자율적</a:t>
            </a:r>
            <a:endParaRPr lang="en-US" altLang="ko-KR" sz="32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SzPct val="80000"/>
              <a:buBlip>
                <a:blip r:embed="rId6"/>
              </a:buBlip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만족지연</a:t>
            </a:r>
            <a:r>
              <a:rPr lang="en-US" altLang="ko-KR" sz="32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억제가능</a:t>
            </a:r>
            <a:endParaRPr lang="en-US" altLang="ko-KR" sz="32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SzPct val="80000"/>
              <a:buBlip>
                <a:blip r:embed="rId6"/>
              </a:buBlip>
              <a:defRPr/>
            </a:pPr>
            <a:r>
              <a:rPr lang="ko-KR" altLang="en-US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반성적사고시작</a:t>
            </a:r>
            <a:endParaRPr lang="en-US" altLang="ko-KR" sz="3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     </a:t>
            </a:r>
            <a:r>
              <a:rPr lang="ko-KR" altLang="en-US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행동 및 정서 조절</a:t>
            </a:r>
            <a:endParaRPr kumimoji="0" lang="en-US" altLang="ko-KR" sz="3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96732" y="4348133"/>
            <a:ext cx="26735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buSzPct val="80000"/>
              <a:buBlip>
                <a:blip r:embed="rId6"/>
              </a:buBlip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자아형성</a:t>
            </a:r>
            <a:endParaRPr lang="en-US" altLang="ko-KR" sz="32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SzPct val="80000"/>
              <a:buBlip>
                <a:blip r:embed="rId6"/>
              </a:buBlip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정체성 확립</a:t>
            </a:r>
            <a:endParaRPr lang="en-US" altLang="ko-KR" sz="32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SzPct val="80000"/>
              <a:buBlip>
                <a:blip r:embed="rId6"/>
              </a:buBlip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집단활동</a:t>
            </a:r>
            <a:endParaRPr lang="en-US" altLang="ko-KR" sz="32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 descr="icon_화살표우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13498" y="5837151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4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3967"/>
            <a:ext cx="70567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1-3</a:t>
            </a:r>
            <a:r>
              <a:rPr lang="ko-KR" altLang="en-US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세 훈육방법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pic>
        <p:nvPicPr>
          <p:cNvPr id="21" name="그림 20" descr="분필제목라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2006476" y="3822672"/>
            <a:ext cx="5131048" cy="455271"/>
          </a:xfrm>
          <a:prstGeom prst="rect">
            <a:avLst/>
          </a:prstGeom>
        </p:spPr>
      </p:pic>
      <p:pic>
        <p:nvPicPr>
          <p:cNvPr id="2" name="KakaoTalk_Video_20170404_1759_04_2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03977" y="4946329"/>
            <a:ext cx="4040734" cy="17442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0254" y="1609951"/>
            <a:ext cx="34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발달</a:t>
            </a: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특성과 행동특징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4" name="그림 23" descr="icon_스마일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117" y="1768275"/>
            <a:ext cx="619125" cy="5143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737" y="2379206"/>
            <a:ext cx="4613445" cy="4150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SzPct val="80000"/>
              <a:buBlip>
                <a:blip r:embed="rId8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주의력이 오래 지속되지 못함</a:t>
            </a:r>
          </a:p>
          <a:p>
            <a:pPr marL="514350" indent="-514350">
              <a:lnSpc>
                <a:spcPct val="150000"/>
              </a:lnSpc>
              <a:buSzPct val="80000"/>
              <a:buBlip>
                <a:blip r:embed="rId8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어른들의 행동을 모방</a:t>
            </a:r>
          </a:p>
          <a:p>
            <a:pPr marL="514350" indent="-514350">
              <a:lnSpc>
                <a:spcPct val="150000"/>
              </a:lnSpc>
              <a:buSzPct val="80000"/>
              <a:buBlip>
                <a:blip r:embed="rId8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감정이나 생각을 </a:t>
            </a:r>
            <a:r>
              <a:rPr lang="en-US" altLang="ko-KR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표현하기 시작</a:t>
            </a:r>
            <a:endParaRPr lang="en-US" altLang="ko-KR" sz="3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>
              <a:lnSpc>
                <a:spcPct val="150000"/>
              </a:lnSpc>
              <a:buSzPct val="80000"/>
              <a:buBlip>
                <a:blip r:embed="rId8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일상적인 활동</a:t>
            </a:r>
            <a:r>
              <a:rPr lang="en-US" altLang="ko-KR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옷입기</a:t>
            </a: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밥먹기</a:t>
            </a:r>
            <a:r>
              <a:rPr lang="en-US" altLang="ko-KR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등</a:t>
            </a:r>
            <a:r>
              <a:rPr lang="en-US" altLang="ko-KR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을 할 수 있기 시작</a:t>
            </a:r>
          </a:p>
        </p:txBody>
      </p:sp>
      <p:pic>
        <p:nvPicPr>
          <p:cNvPr id="26" name="그림 25" descr="도형_선직사각형_옐로우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30884" y="2318346"/>
            <a:ext cx="4210529" cy="26279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97583" y="1609951"/>
            <a:ext cx="34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적절한 훈육 방식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8" name="그림 27" descr="icon_스마일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70446" y="1768275"/>
            <a:ext cx="619125" cy="5143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473699" y="2533001"/>
            <a:ext cx="34841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일관성 있는 태도	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안정된 애착</a:t>
            </a:r>
            <a:endParaRPr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감정교육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31" name="그림 30" descr="도형_면원_핑크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979" y="3523228"/>
            <a:ext cx="450969" cy="379474"/>
          </a:xfrm>
          <a:prstGeom prst="rect">
            <a:avLst/>
          </a:prstGeom>
        </p:spPr>
      </p:pic>
      <p:pic>
        <p:nvPicPr>
          <p:cNvPr id="32" name="그림 31" descr="도형_면원_핑크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979" y="2828896"/>
            <a:ext cx="450969" cy="379474"/>
          </a:xfrm>
          <a:prstGeom prst="rect">
            <a:avLst/>
          </a:prstGeom>
        </p:spPr>
      </p:pic>
      <p:pic>
        <p:nvPicPr>
          <p:cNvPr id="33" name="그림 32" descr="도형_면원_핑크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60979" y="4074916"/>
            <a:ext cx="450969" cy="3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3967"/>
            <a:ext cx="70567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3-7</a:t>
            </a:r>
            <a:r>
              <a:rPr lang="ko-KR" altLang="en-US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세 훈육방법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pic>
        <p:nvPicPr>
          <p:cNvPr id="21" name="그림 20" descr="분필제목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2006476" y="3822672"/>
            <a:ext cx="5131048" cy="455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0254" y="1609951"/>
            <a:ext cx="34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발달</a:t>
            </a: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특성과 행동특징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4" name="그림 23" descr="icon_스마일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117" y="1768275"/>
            <a:ext cx="619125" cy="5143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96922" y="2469231"/>
            <a:ext cx="46134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SzPct val="80000"/>
              <a:buBlip>
                <a:blip r:embed="rId5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운동능력 향상 </a:t>
            </a:r>
            <a:endParaRPr lang="en-US" altLang="ko-KR" sz="3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50000"/>
              </a:lnSpc>
              <a:buSzPct val="80000"/>
              <a:defRPr/>
            </a:pPr>
            <a:r>
              <a:rPr lang="en-US" altLang="ko-KR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       </a:t>
            </a: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활동량 </a:t>
            </a:r>
            <a:r>
              <a:rPr lang="ko-KR" altLang="en-US" sz="3600" spc="-150" dirty="0" err="1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많아짐</a:t>
            </a:r>
            <a:endParaRPr lang="ko-KR" altLang="en-US" sz="3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>
              <a:lnSpc>
                <a:spcPct val="150000"/>
              </a:lnSpc>
              <a:buSzPct val="80000"/>
              <a:buBlip>
                <a:blip r:embed="rId5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자율적인 특성</a:t>
            </a:r>
          </a:p>
          <a:p>
            <a:pPr marL="514350" indent="-514350">
              <a:buSzPct val="80000"/>
              <a:buBlip>
                <a:blip r:embed="rId5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만족지연과 같은</a:t>
            </a:r>
            <a:endParaRPr lang="en-US" altLang="ko-KR" sz="3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buSzPct val="80000"/>
              <a:defRPr/>
            </a:pPr>
            <a:r>
              <a:rPr lang="en-US" altLang="ko-KR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  </a:t>
            </a: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자기조절능력 학습</a:t>
            </a:r>
          </a:p>
          <a:p>
            <a:pPr marL="514350" indent="-514350">
              <a:buSzPct val="80000"/>
              <a:buBlip>
                <a:blip r:embed="rId5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사회성 학습의 결정적 시기</a:t>
            </a:r>
          </a:p>
        </p:txBody>
      </p:sp>
      <p:pic>
        <p:nvPicPr>
          <p:cNvPr id="26" name="그림 25" descr="도형_선직사각형_옐로우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0884" y="2318346"/>
            <a:ext cx="4210529" cy="44226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97583" y="1609951"/>
            <a:ext cx="34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적절한 훈육 방식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8" name="그림 27" descr="icon_스마일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0446" y="1768275"/>
            <a:ext cx="619125" cy="5143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473699" y="2533001"/>
            <a:ext cx="34841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적절한 보상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언어를 통한 훈육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함께 가상놀이 하기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또래들과 놀이 경험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스스로 하는 경험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31" name="그림 30" descr="도형_면원_핑크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979" y="3523228"/>
            <a:ext cx="450969" cy="379474"/>
          </a:xfrm>
          <a:prstGeom prst="rect">
            <a:avLst/>
          </a:prstGeom>
        </p:spPr>
      </p:pic>
      <p:pic>
        <p:nvPicPr>
          <p:cNvPr id="32" name="그림 31" descr="도형_면원_핑크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979" y="2828896"/>
            <a:ext cx="450969" cy="379474"/>
          </a:xfrm>
          <a:prstGeom prst="rect">
            <a:avLst/>
          </a:prstGeom>
        </p:spPr>
      </p:pic>
      <p:pic>
        <p:nvPicPr>
          <p:cNvPr id="33" name="그림 32" descr="도형_면원_핑크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8613" y="4207143"/>
            <a:ext cx="450969" cy="379474"/>
          </a:xfrm>
          <a:prstGeom prst="rect">
            <a:avLst/>
          </a:prstGeom>
        </p:spPr>
      </p:pic>
      <p:pic>
        <p:nvPicPr>
          <p:cNvPr id="16" name="그림 15" descr="icon_화살표우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540" y="3256528"/>
            <a:ext cx="619125" cy="533400"/>
          </a:xfrm>
          <a:prstGeom prst="rect">
            <a:avLst/>
          </a:prstGeom>
        </p:spPr>
      </p:pic>
      <p:pic>
        <p:nvPicPr>
          <p:cNvPr id="17" name="그림 16" descr="도형_면원_핑크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0671" y="4971774"/>
            <a:ext cx="450969" cy="379474"/>
          </a:xfrm>
          <a:prstGeom prst="rect">
            <a:avLst/>
          </a:prstGeom>
        </p:spPr>
      </p:pic>
      <p:pic>
        <p:nvPicPr>
          <p:cNvPr id="18" name="그림 17" descr="도형_면원_핑크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80008" y="5705445"/>
            <a:ext cx="450969" cy="3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0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pic>
        <p:nvPicPr>
          <p:cNvPr id="20" name="그림 19" descr="도형_면원_핑크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3812" y="103608"/>
            <a:ext cx="1701683" cy="1431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175" y="284455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3-7</a:t>
            </a:r>
            <a:r>
              <a:rPr lang="ko-KR" altLang="en-US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세 훈육방법 예시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3" name="KakaoTalk_Video_20170404_1859_51_3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576" y="2276872"/>
            <a:ext cx="7495866" cy="420601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13021" y="1395058"/>
            <a:ext cx="7517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자기조절능력을 기르기 위한 만족지연 교육 예시 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34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34694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3967"/>
            <a:ext cx="70567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200" spc="-150" dirty="0" err="1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학령기</a:t>
            </a:r>
            <a:r>
              <a:rPr lang="ko-KR" altLang="en-US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훈육방법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pic>
        <p:nvPicPr>
          <p:cNvPr id="21" name="그림 20" descr="분필제목라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2006476" y="3822672"/>
            <a:ext cx="5131048" cy="455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0254" y="1609951"/>
            <a:ext cx="34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발달</a:t>
            </a: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특성과 행동특징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4" name="그림 23" descr="icon_스마일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117" y="1768275"/>
            <a:ext cx="619125" cy="5143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3117" y="2724439"/>
            <a:ext cx="41474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SzPct val="80000"/>
              <a:buBlip>
                <a:blip r:embed="rId7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자아가 형성되며 정체성을 확립 하려함</a:t>
            </a:r>
          </a:p>
          <a:p>
            <a:pPr marL="514350" indent="-514350">
              <a:buSzPct val="80000"/>
              <a:buBlip>
                <a:blip r:embed="rId7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사회적 질서를 배워가는 시기</a:t>
            </a:r>
          </a:p>
          <a:p>
            <a:pPr marL="514350" indent="-514350">
              <a:buSzPct val="80000"/>
              <a:buBlip>
                <a:blip r:embed="rId7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친구와 집단활동에 많은 중심을 둔다</a:t>
            </a:r>
          </a:p>
          <a:p>
            <a:pPr marL="514350" indent="-514350">
              <a:buSzPct val="80000"/>
              <a:buBlip>
                <a:blip r:embed="rId7"/>
              </a:buBlip>
              <a:defRPr/>
            </a:pPr>
            <a:r>
              <a:rPr lang="ko-KR" altLang="en-US" sz="36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천성적 기질이 극대화 됨 </a:t>
            </a:r>
            <a:endParaRPr lang="en-US" altLang="ko-KR" sz="3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6" name="그림 25" descr="도형_선직사각형_옐로우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30884" y="2318346"/>
            <a:ext cx="4210529" cy="19253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97583" y="1609951"/>
            <a:ext cx="34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적절한 훈육 방식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8" name="그림 27" descr="icon_스마일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0446" y="1768275"/>
            <a:ext cx="619125" cy="5143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473699" y="2533001"/>
            <a:ext cx="34841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좋은 모델링	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언어를 통한 상호작용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31" name="그림 30" descr="도형_면원_핑크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979" y="3523228"/>
            <a:ext cx="450969" cy="379474"/>
          </a:xfrm>
          <a:prstGeom prst="rect">
            <a:avLst/>
          </a:prstGeom>
        </p:spPr>
      </p:pic>
      <p:pic>
        <p:nvPicPr>
          <p:cNvPr id="32" name="그림 31" descr="도형_면원_핑크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0979" y="2828896"/>
            <a:ext cx="450969" cy="379474"/>
          </a:xfrm>
          <a:prstGeom prst="rect">
            <a:avLst/>
          </a:prstGeom>
        </p:spPr>
      </p:pic>
      <p:pic>
        <p:nvPicPr>
          <p:cNvPr id="2" name="KakaoTalk_Video_20170404_1859_56_57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77590" y="4381677"/>
            <a:ext cx="3904103" cy="21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87624" y="314127"/>
            <a:ext cx="5453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5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훈육의 원칙</a:t>
            </a:r>
            <a:endParaRPr kumimoji="0" lang="en-US" altLang="ko-KR" sz="5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8" name="그림 7" descr="icon_스마일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133" y="597620"/>
            <a:ext cx="619125" cy="514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133" y="1206000"/>
            <a:ext cx="849833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SzPct val="80000"/>
              <a:buBlip>
                <a:blip r:embed="rId4"/>
              </a:buBlip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감정적으로 화내지 않고 이성적으로 타이른다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3909457332"/>
              </p:ext>
            </p:extLst>
          </p:nvPr>
        </p:nvGraphicFramePr>
        <p:xfrm>
          <a:off x="-11059" y="2239428"/>
          <a:ext cx="9144000" cy="4296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4589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87624" y="314127"/>
            <a:ext cx="5453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5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훈육의 원칙</a:t>
            </a:r>
            <a:endParaRPr kumimoji="0" lang="en-US" altLang="ko-KR" sz="5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8" name="그림 7" descr="icon_스마일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133" y="597620"/>
            <a:ext cx="619125" cy="514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630" y="631036"/>
            <a:ext cx="849833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80000"/>
              <a:defRPr/>
            </a:pPr>
            <a:endParaRPr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>
              <a:lnSpc>
                <a:spcPct val="200000"/>
              </a:lnSpc>
              <a:buSzPct val="80000"/>
              <a:buBlip>
                <a:blip r:embed="rId4"/>
              </a:buBlip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혼을 낼 때 정확한 기준을 갖고 일관성 있게 꾸짖는다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SzPct val="80000"/>
              <a:buBlip>
                <a:blip r:embed="rId4"/>
              </a:buBlip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제 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</a:t>
            </a: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자를  끌어들이지 말고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,</a:t>
            </a: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그 자리에서 바로 혼내라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SzPct val="80000"/>
              <a:buBlip>
                <a:blip r:embed="rId4"/>
              </a:buBlip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남이 보는 앞에선 꾸짖지 않는다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SzPct val="80000"/>
              <a:buBlip>
                <a:blip r:embed="rId4"/>
              </a:buBlip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잘못했을 때는 야단을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, </a:t>
            </a: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잘한 부분에는 언제나 칭찬을 해준다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7886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620688"/>
            <a:ext cx="79928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훈육의원칙</a:t>
            </a:r>
            <a:r>
              <a:rPr lang="ko-KR" altLang="en-US" dirty="0">
                <a:solidFill>
                  <a:schemeClr val="bg1"/>
                </a:solidFill>
              </a:rPr>
              <a:t> 출처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http://goodcanljh.tistory.com/m/558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http://www.momtalk.kr/info/view/89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http://m.blog.naver.com/ihappy4080/220549533595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구체적인훈육방법</a:t>
            </a:r>
            <a:r>
              <a:rPr lang="ko-KR" altLang="en-US" dirty="0">
                <a:solidFill>
                  <a:schemeClr val="bg1"/>
                </a:solidFill>
              </a:rPr>
              <a:t> 출처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http://docsplayer.org/20182763-Powerpoint-%ED%94%84%EB%A0%88%EC%A0%A0%ED%85%8C%EC%9D%B4%EC%85%98.html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https://www.youtube.com/watch?v=HeoM5XJa8Xo&amp;app=desktop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동영상출처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세미만 </a:t>
            </a:r>
            <a:r>
              <a:rPr lang="en-US" altLang="ko-KR" dirty="0">
                <a:solidFill>
                  <a:schemeClr val="bg1"/>
                </a:solidFill>
              </a:rPr>
              <a:t>- https://www.youtube.com/watch?v=CxyNnfASrEk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대한민국만세 </a:t>
            </a:r>
            <a:r>
              <a:rPr lang="en-US" altLang="ko-KR" dirty="0">
                <a:solidFill>
                  <a:schemeClr val="bg1"/>
                </a:solidFill>
              </a:rPr>
              <a:t>-https://www.youtube.com/watch?v=aRJI1D0I1Vo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혜성이 </a:t>
            </a:r>
            <a:r>
              <a:rPr lang="en-US" altLang="ko-KR" dirty="0">
                <a:solidFill>
                  <a:schemeClr val="bg1"/>
                </a:solidFill>
              </a:rPr>
              <a:t>- https://www.youtube.com/watch?v=oWuc 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284455"/>
            <a:ext cx="5105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목차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043281"/>
            <a:ext cx="67687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훈육의 정의와 필요성</a:t>
            </a:r>
            <a:endParaRPr lang="en-US" altLang="ko-KR" sz="60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우리나라 훈육 현황과 문제점</a:t>
            </a:r>
            <a:endParaRPr lang="en-US" altLang="ko-KR" sz="60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60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연령별 훈육방법</a:t>
            </a:r>
            <a:endParaRPr lang="en-US" altLang="ko-KR" sz="60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60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</a:t>
            </a:r>
            <a:r>
              <a:rPr lang="ko-KR" altLang="en-US" sz="60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훈육의 원칙</a:t>
            </a:r>
            <a:endParaRPr lang="en-US" altLang="ko-KR" sz="60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pic>
        <p:nvPicPr>
          <p:cNvPr id="6" name="그림 5" descr="도형_면원_화이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6001" y="2355899"/>
            <a:ext cx="579341" cy="487494"/>
          </a:xfrm>
          <a:prstGeom prst="rect">
            <a:avLst/>
          </a:prstGeom>
        </p:spPr>
      </p:pic>
      <p:pic>
        <p:nvPicPr>
          <p:cNvPr id="7" name="그림 6" descr="도형_면원_화이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3808" y="3355962"/>
            <a:ext cx="579341" cy="487494"/>
          </a:xfrm>
          <a:prstGeom prst="rect">
            <a:avLst/>
          </a:prstGeom>
        </p:spPr>
      </p:pic>
      <p:pic>
        <p:nvPicPr>
          <p:cNvPr id="8" name="그림 7" descr="도형_면원_화이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3809" y="4227597"/>
            <a:ext cx="571534" cy="480925"/>
          </a:xfrm>
          <a:prstGeom prst="rect">
            <a:avLst/>
          </a:prstGeom>
        </p:spPr>
      </p:pic>
      <p:pic>
        <p:nvPicPr>
          <p:cNvPr id="10" name="그림 9" descr="도형_면원_화이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711" y="5156137"/>
            <a:ext cx="571534" cy="480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3967"/>
            <a:ext cx="5105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훈육이란</a:t>
            </a:r>
            <a:r>
              <a:rPr lang="en-US" altLang="ko-KR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?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832" y="2610654"/>
            <a:ext cx="84983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의지나 감정을 함양하여 </a:t>
            </a:r>
            <a:endParaRPr lang="en-US" altLang="ko-KR" sz="5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바람직한 인격형성의 주목적을 달성하는 교육</a:t>
            </a:r>
            <a:endParaRPr kumimoji="0" lang="en-US" altLang="ko-KR" sz="5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3967"/>
            <a:ext cx="5105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훈육의 필요성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1409144"/>
            <a:ext cx="8498334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  2-7</a:t>
            </a:r>
            <a:r>
              <a:rPr lang="ko-KR" altLang="en-US" sz="5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세 아이의 시기적 중요성</a:t>
            </a:r>
            <a:endParaRPr lang="en-US" altLang="ko-KR" sz="2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685800" indent="-6858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자기중심적</a:t>
            </a:r>
            <a:endParaRPr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685800" indent="-6858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사회성을 습득하는 시기</a:t>
            </a:r>
            <a:endParaRPr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685800" indent="-6858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이 시기의 교육이 향후 아이의 발달에 상당한 영향</a:t>
            </a:r>
            <a:endParaRPr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6" name="그림 5" descr="icon_스마일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005" y="1618709"/>
            <a:ext cx="619125" cy="514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5770" y="4178711"/>
            <a:ext cx="8790726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54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 훈육 시 가정에서 부모역할의 중요성</a:t>
            </a:r>
            <a:endParaRPr lang="en-US" altLang="ko-KR" sz="5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685800" indent="-6858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강력한 심리유대 관계</a:t>
            </a:r>
            <a:endParaRPr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685800" indent="-6858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결정적 시기의 가정교육은 이후 아이의 행동과 감정에 큰 영향</a:t>
            </a:r>
            <a:endParaRPr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5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9" name="그림 8" descr="icon_스마일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255" y="4363164"/>
            <a:ext cx="6191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370" y="3259748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041" y="850693"/>
            <a:ext cx="84983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과거</a:t>
            </a:r>
            <a:endParaRPr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아이들의 행동통제를 통한 순응과 복종을 위한 것</a:t>
            </a:r>
            <a:endParaRPr lang="en-US" altLang="ko-KR" sz="3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어른들의 기대에 부합하는 행동을 증진시키거나 규율에 따르지 않는 행동을 변화시키는 것</a:t>
            </a:r>
            <a:endParaRPr lang="en-US" altLang="ko-KR" sz="3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041" y="3899960"/>
            <a:ext cx="849833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현재</a:t>
            </a:r>
            <a:endParaRPr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모든 사람의 권리와 욕구를 충분히 고려하여 옳고 그름을 구별할 수 있는 능력을 갖도록 하는 것</a:t>
            </a:r>
            <a:endParaRPr lang="en-US" altLang="ko-KR" sz="3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즉</a:t>
            </a:r>
            <a:r>
              <a:rPr lang="en-US" altLang="ko-KR" sz="3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, </a:t>
            </a:r>
            <a:r>
              <a:rPr lang="ko-KR" altLang="en-US" sz="3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인격 형성</a:t>
            </a:r>
            <a:r>
              <a:rPr lang="en-US" altLang="ko-KR" sz="3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, </a:t>
            </a:r>
            <a:r>
              <a:rPr lang="ko-KR" altLang="en-US" sz="3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사회성에 대한 교육</a:t>
            </a:r>
            <a:endParaRPr lang="en-US" altLang="ko-KR" sz="3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9" name="그림 8" descr="도형_선직사각형_옐로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703519"/>
            <a:ext cx="9149130" cy="2461785"/>
          </a:xfrm>
          <a:prstGeom prst="rect">
            <a:avLst/>
          </a:prstGeom>
        </p:spPr>
      </p:pic>
      <p:pic>
        <p:nvPicPr>
          <p:cNvPr id="10" name="그림 9" descr="도형_선직사각형_옐로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130" y="476672"/>
            <a:ext cx="914913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4023263520"/>
              </p:ext>
            </p:extLst>
          </p:nvPr>
        </p:nvGraphicFramePr>
        <p:xfrm>
          <a:off x="-324544" y="2760063"/>
          <a:ext cx="9143999" cy="3885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65443" y="2519509"/>
            <a:ext cx="5105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미취학 자녀 보육 방법</a:t>
            </a:r>
            <a:endParaRPr kumimoji="0"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7" y="193967"/>
            <a:ext cx="752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200" spc="-15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우리나라 훈육현황과 문제점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9" name="그림 8" descr="분필제목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cxnSp>
        <p:nvCxnSpPr>
          <p:cNvPr id="3" name="연결선: 꺾임 2"/>
          <p:cNvCxnSpPr/>
          <p:nvPr/>
        </p:nvCxnSpPr>
        <p:spPr>
          <a:xfrm>
            <a:off x="5183560" y="4426779"/>
            <a:ext cx="2448272" cy="504056"/>
          </a:xfrm>
          <a:prstGeom prst="bentConnector3">
            <a:avLst>
              <a:gd name="adj1" fmla="val 108824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도형_면원_옐로우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19579" y="4280710"/>
            <a:ext cx="923427" cy="777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5248" y="4417197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61.5%</a:t>
            </a:r>
            <a:endParaRPr lang="ko-KR" altLang="en-US" sz="2800" dirty="0"/>
          </a:p>
        </p:txBody>
      </p:sp>
      <p:pic>
        <p:nvPicPr>
          <p:cNvPr id="18" name="그림 17" descr="icon_스마일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599" y="1776084"/>
            <a:ext cx="619125" cy="514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3568" y="1597438"/>
            <a:ext cx="9173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부모와 보내는 시간이 적다    가정교육의 기회가 적다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" name="그림 19" descr="icon_화살표우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3056" y="1746236"/>
            <a:ext cx="61912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7" y="193967"/>
            <a:ext cx="7922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200" spc="-15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우리나라 훈육현황과 문제점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176774991"/>
              </p:ext>
            </p:extLst>
          </p:nvPr>
        </p:nvGraphicFramePr>
        <p:xfrm>
          <a:off x="0" y="2533007"/>
          <a:ext cx="9073008" cy="4754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75656" y="2581733"/>
            <a:ext cx="5105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자녀 교육의 어려움</a:t>
            </a:r>
            <a:endParaRPr kumimoji="0"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3" y="6381328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출처</a:t>
            </a:r>
            <a:r>
              <a:rPr kumimoji="0" lang="en-US" altLang="ko-KR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: </a:t>
            </a:r>
            <a:r>
              <a:rPr kumimoji="0" lang="ko-KR" altLang="en-US" spc="-150" dirty="0" err="1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베네세</a:t>
            </a:r>
            <a:r>
              <a:rPr kumimoji="0" lang="ko-KR" altLang="en-US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코리아 웹 회원 </a:t>
            </a:r>
            <a:r>
              <a:rPr kumimoji="0" lang="en-US" altLang="ko-KR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2789</a:t>
            </a:r>
            <a:r>
              <a:rPr kumimoji="0" lang="ko-KR" altLang="en-US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명 대상 설문조사</a:t>
            </a:r>
            <a:endParaRPr kumimoji="0" lang="en-US" altLang="ko-KR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1" name="그림 10" descr="icon_스마일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599" y="1776084"/>
            <a:ext cx="619125" cy="514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7724" y="1617760"/>
            <a:ext cx="91730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올바른 훈육에 대한 지식 부족</a:t>
            </a:r>
            <a:r>
              <a:rPr kumimoji="0" lang="en-US" altLang="ko-KR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, </a:t>
            </a:r>
            <a:r>
              <a:rPr kumimoji="0" lang="ko-KR" altLang="en-US" sz="48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잘못된 이해</a:t>
            </a:r>
            <a:endParaRPr kumimoji="0" lang="en-US" altLang="ko-KR" sz="4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6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3967"/>
            <a:ext cx="72728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200" spc="-15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우리나라 훈육현황과 문제점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1634394"/>
            <a:ext cx="91730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훈육에 대한 잘못된 이해는 체벌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∙ </a:t>
            </a: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심하면 아동학대로 이어질 수 있다</a:t>
            </a:r>
            <a:endParaRPr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" name="KakaoTalk_Video_20170404_1125_11_4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7664" y="3068960"/>
            <a:ext cx="5972343" cy="3351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13417" y="2474257"/>
            <a:ext cx="5105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JTBC </a:t>
            </a:r>
            <a:r>
              <a:rPr lang="ko-KR" altLang="en-US" sz="3200" spc="-150" dirty="0" err="1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팩트체크</a:t>
            </a:r>
            <a:r>
              <a:rPr lang="ko-KR" altLang="en-US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:</a:t>
            </a:r>
            <a:r>
              <a:rPr lang="ko-KR" altLang="en-US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학대와 학대의 경계</a:t>
            </a:r>
            <a:endParaRPr kumimoji="0" lang="en-US" altLang="ko-KR" sz="3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7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93967"/>
            <a:ext cx="72728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200" spc="-15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우리나라 훈육현황과 문제점</a:t>
            </a:r>
            <a:endParaRPr kumimoji="0" lang="en-US" altLang="ko-KR" sz="7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1634394"/>
            <a:ext cx="91730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훈육에 대한 잘못된 이해는 체벌</a:t>
            </a:r>
            <a:r>
              <a:rPr lang="en-US" altLang="ko-KR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∙ </a:t>
            </a:r>
            <a:r>
              <a:rPr lang="ko-KR" altLang="en-US" sz="40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심하면 아동학대로 이어질 수 있다</a:t>
            </a:r>
            <a:endParaRPr lang="en-US" altLang="ko-KR" sz="4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460579683"/>
              </p:ext>
            </p:extLst>
          </p:nvPr>
        </p:nvGraphicFramePr>
        <p:xfrm>
          <a:off x="227767" y="2557741"/>
          <a:ext cx="4368258" cy="3548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차트 16"/>
          <p:cNvGraphicFramePr/>
          <p:nvPr/>
        </p:nvGraphicFramePr>
        <p:xfrm>
          <a:off x="3923928" y="3154098"/>
          <a:ext cx="5428655" cy="3227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16016" y="2557741"/>
            <a:ext cx="5105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학대 행위자의 특성</a:t>
            </a:r>
            <a:endParaRPr kumimoji="0" lang="en-US" altLang="ko-KR" sz="32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57665" y="6361253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출처</a:t>
            </a:r>
            <a:r>
              <a:rPr kumimoji="0" lang="en-US" altLang="ko-KR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: </a:t>
            </a:r>
            <a:r>
              <a:rPr lang="ko-KR" altLang="en-US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중앙아동보호전문기관</a:t>
            </a:r>
            <a:r>
              <a:rPr lang="en-US" altLang="ko-KR" spc="-15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,2014</a:t>
            </a:r>
            <a:endParaRPr kumimoji="0" lang="en-US" altLang="ko-KR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88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BBB59"/>
      </a:hlink>
      <a:folHlink>
        <a:srgbClr val="C3D69B"/>
      </a:folHlink>
    </a:clrScheme>
    <a:fontScheme name="칠판">
      <a:majorFont>
        <a:latin typeface="나눔손글씨 펜"/>
        <a:ea typeface="나눔손글씨 펜"/>
        <a:cs typeface=""/>
      </a:majorFont>
      <a:minorFont>
        <a:latin typeface="나눔손글씨 펜"/>
        <a:ea typeface="나눔손글씨 펜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1095</Words>
  <Application>Microsoft Office PowerPoint</Application>
  <PresentationFormat>화면 슬라이드 쇼(4:3)</PresentationFormat>
  <Paragraphs>196</Paragraphs>
  <Slides>17</Slides>
  <Notes>13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나눔손글씨 펜</vt:lpstr>
      <vt:lpstr>맑은 고딕</vt:lpstr>
      <vt:lpstr>Arial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suyeon kim</cp:lastModifiedBy>
  <cp:revision>74</cp:revision>
  <dcterms:created xsi:type="dcterms:W3CDTF">2011-09-01T09:12:42Z</dcterms:created>
  <dcterms:modified xsi:type="dcterms:W3CDTF">2017-04-06T10:39:54Z</dcterms:modified>
</cp:coreProperties>
</file>